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61" r:id="rId2"/>
    <p:sldId id="259" r:id="rId3"/>
    <p:sldId id="260" r:id="rId4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83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CC"/>
    <a:srgbClr val="9999FF"/>
    <a:srgbClr val="FF99FF"/>
    <a:srgbClr val="FFFFFF"/>
    <a:srgbClr val="FFCCFF"/>
    <a:srgbClr val="FFFF99"/>
    <a:srgbClr val="99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94424" autoAdjust="0"/>
  </p:normalViewPr>
  <p:slideViewPr>
    <p:cSldViewPr snapToGrid="0" showGuides="1">
      <p:cViewPr varScale="1">
        <p:scale>
          <a:sx n="68" d="100"/>
          <a:sy n="68" d="100"/>
        </p:scale>
        <p:origin x="816" y="72"/>
      </p:cViewPr>
      <p:guideLst>
        <p:guide orient="horz" pos="2183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0D6A581-9FBC-45BB-8D2A-77D713E0F331}" type="datetimeFigureOut">
              <a:rPr kumimoji="1" lang="ja-JP" altLang="en-US" smtClean="0"/>
              <a:t>2023/4/6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B01FD0-9854-4389-B8C3-157A74B036C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891309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B01FD0-9854-4389-B8C3-157A74B036C1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113961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106D7-2B78-44B2-957B-69E779FA72CD}" type="datetimeFigureOut">
              <a:rPr kumimoji="1" lang="ja-JP" altLang="en-US" smtClean="0"/>
              <a:t>2023/4/6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89DE5-A771-41B1-938D-C911B9AB0A2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030661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106D7-2B78-44B2-957B-69E779FA72CD}" type="datetimeFigureOut">
              <a:rPr kumimoji="1" lang="ja-JP" altLang="en-US" smtClean="0"/>
              <a:t>2023/4/6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89DE5-A771-41B1-938D-C911B9AB0A2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044769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106D7-2B78-44B2-957B-69E779FA72CD}" type="datetimeFigureOut">
              <a:rPr kumimoji="1" lang="ja-JP" altLang="en-US" smtClean="0"/>
              <a:t>2023/4/6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89DE5-A771-41B1-938D-C911B9AB0A2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998665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106D7-2B78-44B2-957B-69E779FA72CD}" type="datetimeFigureOut">
              <a:rPr kumimoji="1" lang="ja-JP" altLang="en-US" smtClean="0"/>
              <a:t>2023/4/6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89DE5-A771-41B1-938D-C911B9AB0A2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789025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106D7-2B78-44B2-957B-69E779FA72CD}" type="datetimeFigureOut">
              <a:rPr kumimoji="1" lang="ja-JP" altLang="en-US" smtClean="0"/>
              <a:t>2023/4/6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89DE5-A771-41B1-938D-C911B9AB0A2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534493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106D7-2B78-44B2-957B-69E779FA72CD}" type="datetimeFigureOut">
              <a:rPr kumimoji="1" lang="ja-JP" altLang="en-US" smtClean="0"/>
              <a:t>2023/4/6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89DE5-A771-41B1-938D-C911B9AB0A2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280871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106D7-2B78-44B2-957B-69E779FA72CD}" type="datetimeFigureOut">
              <a:rPr kumimoji="1" lang="ja-JP" altLang="en-US" smtClean="0"/>
              <a:t>2023/4/6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89DE5-A771-41B1-938D-C911B9AB0A2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276984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106D7-2B78-44B2-957B-69E779FA72CD}" type="datetimeFigureOut">
              <a:rPr kumimoji="1" lang="ja-JP" altLang="en-US" smtClean="0"/>
              <a:t>2023/4/6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89DE5-A771-41B1-938D-C911B9AB0A2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661352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106D7-2B78-44B2-957B-69E779FA72CD}" type="datetimeFigureOut">
              <a:rPr kumimoji="1" lang="ja-JP" altLang="en-US" smtClean="0"/>
              <a:t>2023/4/6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89DE5-A771-41B1-938D-C911B9AB0A2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24631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106D7-2B78-44B2-957B-69E779FA72CD}" type="datetimeFigureOut">
              <a:rPr kumimoji="1" lang="ja-JP" altLang="en-US" smtClean="0"/>
              <a:t>2023/4/6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89DE5-A771-41B1-938D-C911B9AB0A2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676897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106D7-2B78-44B2-957B-69E779FA72CD}" type="datetimeFigureOut">
              <a:rPr kumimoji="1" lang="ja-JP" altLang="en-US" smtClean="0"/>
              <a:t>2023/4/6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89DE5-A771-41B1-938D-C911B9AB0A2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999824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D106D7-2B78-44B2-957B-69E779FA72CD}" type="datetimeFigureOut">
              <a:rPr kumimoji="1" lang="ja-JP" altLang="en-US" smtClean="0"/>
              <a:t>2023/4/6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589DE5-A771-41B1-938D-C911B9AB0A2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94899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1"/>
          <p:cNvSpPr>
            <a:spLocks noGrp="1"/>
          </p:cNvSpPr>
          <p:nvPr>
            <p:ph type="title"/>
          </p:nvPr>
        </p:nvSpPr>
        <p:spPr>
          <a:xfrm>
            <a:off x="493787" y="148703"/>
            <a:ext cx="3305388" cy="1090275"/>
          </a:xfrm>
        </p:spPr>
        <p:txBody>
          <a:bodyPr>
            <a:normAutofit/>
          </a:bodyPr>
          <a:lstStyle/>
          <a:p>
            <a:r>
              <a:rPr lang="ja-JP" altLang="en-US" sz="3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教育体制</a:t>
            </a:r>
            <a:endParaRPr kumimoji="1" lang="ja-JP" altLang="en-US" sz="36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5" name="直方体 4"/>
          <p:cNvSpPr/>
          <p:nvPr/>
        </p:nvSpPr>
        <p:spPr>
          <a:xfrm>
            <a:off x="2674518" y="2064840"/>
            <a:ext cx="9234145" cy="1171972"/>
          </a:xfrm>
          <a:prstGeom prst="cube">
            <a:avLst/>
          </a:prstGeom>
          <a:solidFill>
            <a:srgbClr val="99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幅広い視野で</a:t>
            </a:r>
            <a:r>
              <a:rPr kumimoji="1" lang="ja-JP" altLang="en-US" sz="200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予測的判断をもった看護</a:t>
            </a:r>
            <a:r>
              <a:rPr kumimoji="1" lang="ja-JP" altLang="en-US" sz="20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が実践できる</a:t>
            </a:r>
          </a:p>
        </p:txBody>
      </p:sp>
      <p:sp>
        <p:nvSpPr>
          <p:cNvPr id="6" name="直方体 5"/>
          <p:cNvSpPr/>
          <p:nvPr/>
        </p:nvSpPr>
        <p:spPr>
          <a:xfrm>
            <a:off x="2186089" y="2968650"/>
            <a:ext cx="9708523" cy="1014211"/>
          </a:xfrm>
          <a:prstGeom prst="cube">
            <a:avLst/>
          </a:prstGeom>
          <a:solidFill>
            <a:srgbClr val="FFCC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20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　　　ケアの受け手に合う</a:t>
            </a:r>
            <a:r>
              <a:rPr kumimoji="1" lang="ja-JP" altLang="en-US" sz="200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個別的な看護</a:t>
            </a:r>
            <a:r>
              <a:rPr kumimoji="1" lang="ja-JP" altLang="en-US" sz="20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が実践できる</a:t>
            </a:r>
          </a:p>
        </p:txBody>
      </p:sp>
      <p:sp>
        <p:nvSpPr>
          <p:cNvPr id="7" name="直方体 6"/>
          <p:cNvSpPr/>
          <p:nvPr/>
        </p:nvSpPr>
        <p:spPr>
          <a:xfrm>
            <a:off x="1633468" y="3772908"/>
            <a:ext cx="10251583" cy="992273"/>
          </a:xfrm>
          <a:prstGeom prst="cube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0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標準的な看護計画に基づき</a:t>
            </a:r>
            <a:r>
              <a:rPr lang="ja-JP" altLang="en-US" sz="200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自立して看護</a:t>
            </a:r>
            <a:r>
              <a:rPr lang="ja-JP" altLang="en-US" sz="20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が実践できる　</a:t>
            </a:r>
            <a:endParaRPr kumimoji="1" lang="ja-JP" altLang="en-US" sz="20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8" name="直方体 7"/>
          <p:cNvSpPr/>
          <p:nvPr/>
        </p:nvSpPr>
        <p:spPr>
          <a:xfrm>
            <a:off x="967526" y="5152449"/>
            <a:ext cx="10917525" cy="1086657"/>
          </a:xfrm>
          <a:prstGeom prst="cube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ja-JP" altLang="en-US" sz="2000" b="1" spc="50" dirty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看護実践能力　組織役割遂行能力　自己教育・研究能力　自制力　自省力</a:t>
            </a:r>
          </a:p>
        </p:txBody>
      </p:sp>
      <p:sp>
        <p:nvSpPr>
          <p:cNvPr id="9" name="直方体 8"/>
          <p:cNvSpPr/>
          <p:nvPr/>
        </p:nvSpPr>
        <p:spPr>
          <a:xfrm>
            <a:off x="1029045" y="4554812"/>
            <a:ext cx="10875129" cy="842256"/>
          </a:xfrm>
          <a:prstGeom prst="cube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ja-JP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lang="ja-JP" altLang="en-US" sz="20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　　基本的な看護手順に従い</a:t>
            </a:r>
            <a:r>
              <a:rPr lang="ja-JP" altLang="en-US" sz="200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助言を得て看護</a:t>
            </a:r>
            <a:r>
              <a:rPr lang="ja-JP" altLang="en-US" sz="20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が実践できる</a:t>
            </a:r>
          </a:p>
          <a:p>
            <a:pPr algn="ctr"/>
            <a:endParaRPr kumimoji="1" lang="ja-JP" altLang="en-US" dirty="0">
              <a:solidFill>
                <a:srgbClr val="FF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0" name="直方体 9"/>
          <p:cNvSpPr/>
          <p:nvPr/>
        </p:nvSpPr>
        <p:spPr>
          <a:xfrm>
            <a:off x="967526" y="4472257"/>
            <a:ext cx="890792" cy="924681"/>
          </a:xfrm>
          <a:prstGeom prst="cub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 b="1" dirty="0">
                <a:solidFill>
                  <a:schemeClr val="tx1"/>
                </a:solidFill>
              </a:rPr>
              <a:t>ﾗﾀﾞｰ</a:t>
            </a:r>
            <a:r>
              <a:rPr kumimoji="1" lang="en-US" altLang="ja-JP" sz="1600" b="1" dirty="0">
                <a:solidFill>
                  <a:schemeClr val="tx1"/>
                </a:solidFill>
              </a:rPr>
              <a:t>Ⅰ</a:t>
            </a:r>
            <a:endParaRPr kumimoji="1" lang="ja-JP" altLang="en-US" sz="1600" b="1" dirty="0">
              <a:solidFill>
                <a:schemeClr val="tx1"/>
              </a:solidFill>
            </a:endParaRPr>
          </a:p>
        </p:txBody>
      </p:sp>
      <p:sp>
        <p:nvSpPr>
          <p:cNvPr id="11" name="直方体 10"/>
          <p:cNvSpPr/>
          <p:nvPr/>
        </p:nvSpPr>
        <p:spPr>
          <a:xfrm>
            <a:off x="1618445" y="3743803"/>
            <a:ext cx="852689" cy="902681"/>
          </a:xfrm>
          <a:prstGeom prst="cub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600" b="1" dirty="0">
                <a:solidFill>
                  <a:schemeClr val="tx1"/>
                </a:solidFill>
              </a:rPr>
              <a:t>ﾗﾀﾞｰ</a:t>
            </a:r>
            <a:r>
              <a:rPr lang="en-US" altLang="ja-JP" sz="1600" b="1" dirty="0">
                <a:solidFill>
                  <a:schemeClr val="tx1"/>
                </a:solidFill>
              </a:rPr>
              <a:t>Ⅱ</a:t>
            </a:r>
            <a:endParaRPr kumimoji="1" lang="en-US" altLang="ja-JP" sz="1600" b="1" dirty="0">
              <a:solidFill>
                <a:schemeClr val="tx1"/>
              </a:solidFill>
            </a:endParaRPr>
          </a:p>
        </p:txBody>
      </p:sp>
      <p:sp>
        <p:nvSpPr>
          <p:cNvPr id="12" name="直方体 11"/>
          <p:cNvSpPr/>
          <p:nvPr/>
        </p:nvSpPr>
        <p:spPr>
          <a:xfrm>
            <a:off x="2146481" y="2924160"/>
            <a:ext cx="866492" cy="873320"/>
          </a:xfrm>
          <a:prstGeom prst="cub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600" b="1" dirty="0">
                <a:solidFill>
                  <a:schemeClr val="tx1"/>
                </a:solidFill>
              </a:rPr>
              <a:t>ﾗﾀﾞｰ</a:t>
            </a:r>
            <a:r>
              <a:rPr lang="en-US" altLang="ja-JP" sz="1600" b="1" dirty="0">
                <a:solidFill>
                  <a:schemeClr val="tx1"/>
                </a:solidFill>
              </a:rPr>
              <a:t>Ⅲ</a:t>
            </a:r>
            <a:endParaRPr kumimoji="1" lang="en-US" altLang="ja-JP" sz="1600" b="1" dirty="0">
              <a:solidFill>
                <a:schemeClr val="tx1"/>
              </a:solidFill>
            </a:endParaRPr>
          </a:p>
        </p:txBody>
      </p:sp>
      <p:sp>
        <p:nvSpPr>
          <p:cNvPr id="13" name="直方体 12"/>
          <p:cNvSpPr/>
          <p:nvPr/>
        </p:nvSpPr>
        <p:spPr>
          <a:xfrm>
            <a:off x="2674518" y="2064839"/>
            <a:ext cx="862879" cy="936682"/>
          </a:xfrm>
          <a:prstGeom prst="cub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600" b="1" dirty="0">
                <a:solidFill>
                  <a:schemeClr val="tx1"/>
                </a:solidFill>
              </a:rPr>
              <a:t>ﾗﾀﾞｰ</a:t>
            </a:r>
            <a:r>
              <a:rPr lang="en-US" altLang="ja-JP" sz="1600" b="1" dirty="0">
                <a:solidFill>
                  <a:schemeClr val="tx1"/>
                </a:solidFill>
              </a:rPr>
              <a:t>Ⅳ</a:t>
            </a:r>
            <a:endParaRPr kumimoji="1" lang="en-US" altLang="ja-JP" sz="1600" b="1" dirty="0">
              <a:solidFill>
                <a:schemeClr val="tx1"/>
              </a:solidFill>
            </a:endParaRPr>
          </a:p>
        </p:txBody>
      </p:sp>
      <p:sp>
        <p:nvSpPr>
          <p:cNvPr id="14" name="直方体 13"/>
          <p:cNvSpPr/>
          <p:nvPr/>
        </p:nvSpPr>
        <p:spPr>
          <a:xfrm>
            <a:off x="3142546" y="1310625"/>
            <a:ext cx="8778396" cy="986648"/>
          </a:xfrm>
          <a:prstGeom prst="cube">
            <a:avLst/>
          </a:prstGeom>
          <a:solidFill>
            <a:srgbClr val="9999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より複雑な状況下で</a:t>
            </a:r>
            <a:r>
              <a:rPr kumimoji="1" lang="ja-JP" altLang="en-US" sz="200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最適な手段を選択した看護</a:t>
            </a:r>
            <a:r>
              <a:rPr kumimoji="1" lang="ja-JP" altLang="en-US" sz="20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が実践できる</a:t>
            </a:r>
          </a:p>
        </p:txBody>
      </p:sp>
      <p:sp>
        <p:nvSpPr>
          <p:cNvPr id="15" name="直方体 14"/>
          <p:cNvSpPr/>
          <p:nvPr/>
        </p:nvSpPr>
        <p:spPr>
          <a:xfrm>
            <a:off x="3142546" y="1310625"/>
            <a:ext cx="890784" cy="975156"/>
          </a:xfrm>
          <a:prstGeom prst="cub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600" b="1" dirty="0">
                <a:solidFill>
                  <a:schemeClr val="tx1"/>
                </a:solidFill>
              </a:rPr>
              <a:t>ﾗﾀﾞｰ</a:t>
            </a:r>
            <a:r>
              <a:rPr lang="en-US" altLang="ja-JP" sz="1600" b="1" dirty="0">
                <a:solidFill>
                  <a:schemeClr val="tx1"/>
                </a:solidFill>
              </a:rPr>
              <a:t>Ⅴ</a:t>
            </a:r>
            <a:endParaRPr kumimoji="1" lang="en-US" altLang="ja-JP" sz="1600" b="1" dirty="0">
              <a:solidFill>
                <a:schemeClr val="tx1"/>
              </a:solidFill>
            </a:endParaRPr>
          </a:p>
        </p:txBody>
      </p:sp>
      <p:sp>
        <p:nvSpPr>
          <p:cNvPr id="16" name="二等辺三角形 15"/>
          <p:cNvSpPr/>
          <p:nvPr/>
        </p:nvSpPr>
        <p:spPr>
          <a:xfrm>
            <a:off x="7017035" y="934767"/>
            <a:ext cx="3191490" cy="342778"/>
          </a:xfrm>
          <a:prstGeom prst="triangle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7" name="直方体 16"/>
          <p:cNvSpPr/>
          <p:nvPr/>
        </p:nvSpPr>
        <p:spPr>
          <a:xfrm>
            <a:off x="5877884" y="495108"/>
            <a:ext cx="1828800" cy="397466"/>
          </a:xfrm>
          <a:prstGeom prst="cub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ジェラリスト</a:t>
            </a:r>
          </a:p>
        </p:txBody>
      </p:sp>
      <p:sp>
        <p:nvSpPr>
          <p:cNvPr id="18" name="直方体 17"/>
          <p:cNvSpPr/>
          <p:nvPr/>
        </p:nvSpPr>
        <p:spPr>
          <a:xfrm>
            <a:off x="7531744" y="495107"/>
            <a:ext cx="1828800" cy="397466"/>
          </a:xfrm>
          <a:prstGeom prst="cub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スペシャリスト</a:t>
            </a:r>
          </a:p>
        </p:txBody>
      </p:sp>
      <p:sp>
        <p:nvSpPr>
          <p:cNvPr id="19" name="直方体 18"/>
          <p:cNvSpPr/>
          <p:nvPr/>
        </p:nvSpPr>
        <p:spPr>
          <a:xfrm>
            <a:off x="9185604" y="492811"/>
            <a:ext cx="1828800" cy="397466"/>
          </a:xfrm>
          <a:prstGeom prst="cub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看護管理者</a:t>
            </a:r>
          </a:p>
        </p:txBody>
      </p:sp>
      <p:sp>
        <p:nvSpPr>
          <p:cNvPr id="20" name="環状矢印 19"/>
          <p:cNvSpPr/>
          <p:nvPr/>
        </p:nvSpPr>
        <p:spPr>
          <a:xfrm rot="16980414">
            <a:off x="745757" y="3800407"/>
            <a:ext cx="1029225" cy="902617"/>
          </a:xfrm>
          <a:prstGeom prst="circular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21" name="環状矢印 20"/>
          <p:cNvSpPr/>
          <p:nvPr/>
        </p:nvSpPr>
        <p:spPr>
          <a:xfrm rot="16980414">
            <a:off x="1252625" y="3091729"/>
            <a:ext cx="1029225" cy="902617"/>
          </a:xfrm>
          <a:prstGeom prst="circular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22" name="環状矢印 21"/>
          <p:cNvSpPr/>
          <p:nvPr/>
        </p:nvSpPr>
        <p:spPr>
          <a:xfrm rot="16980414">
            <a:off x="1684762" y="2294090"/>
            <a:ext cx="1029225" cy="902617"/>
          </a:xfrm>
          <a:prstGeom prst="circular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23" name="環状矢印 22"/>
          <p:cNvSpPr/>
          <p:nvPr/>
        </p:nvSpPr>
        <p:spPr>
          <a:xfrm rot="16980414">
            <a:off x="2247372" y="1595723"/>
            <a:ext cx="1029225" cy="902617"/>
          </a:xfrm>
          <a:prstGeom prst="circular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3507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1487606" y="1007064"/>
            <a:ext cx="6373504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＜看護部の支援体制＞</a:t>
            </a:r>
            <a:endParaRPr lang="en-US" altLang="ja-JP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lang="en-US" altLang="ja-JP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プリセプターシップ制度に基づき、</a:t>
            </a:r>
            <a:endParaRPr lang="en-US" altLang="ja-JP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en-US" altLang="ja-JP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5</a:t>
            </a:r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年目以上のベテラン看護師が日々実践の場で指導する他、</a:t>
            </a:r>
            <a:endParaRPr lang="en-US" altLang="ja-JP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師長や主任、チーム全体で精神面でもサポートします。</a:t>
            </a:r>
            <a:endParaRPr lang="en-US" altLang="ja-JP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また、新人のみならず既卒新人も名札に若葉マークをつけ、</a:t>
            </a:r>
            <a:endParaRPr lang="en-US" altLang="ja-JP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職場全体で温かく見守る体制をとっています。</a:t>
            </a:r>
            <a:endParaRPr lang="en-US" altLang="ja-JP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なので、不安でいっぱいでも大丈夫！</a:t>
            </a:r>
            <a:endParaRPr lang="en-US" altLang="ja-JP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安心して仕事ができます。</a:t>
            </a:r>
            <a:endParaRPr lang="en-US" altLang="ja-JP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500402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57128" y="455358"/>
            <a:ext cx="9310956" cy="6029848"/>
          </a:xfrm>
          <a:prstGeom prst="rect">
            <a:avLst/>
          </a:prstGeom>
        </p:spPr>
      </p:pic>
      <p:sp>
        <p:nvSpPr>
          <p:cNvPr id="5" name="角丸四角形 4"/>
          <p:cNvSpPr/>
          <p:nvPr/>
        </p:nvSpPr>
        <p:spPr>
          <a:xfrm>
            <a:off x="1533823" y="305217"/>
            <a:ext cx="3024529" cy="1035488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rgbClr val="FF99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同期生からの支援</a:t>
            </a:r>
          </a:p>
        </p:txBody>
      </p:sp>
      <p:sp>
        <p:nvSpPr>
          <p:cNvPr id="6" name="角丸四角形 5"/>
          <p:cNvSpPr/>
          <p:nvPr/>
        </p:nvSpPr>
        <p:spPr>
          <a:xfrm>
            <a:off x="7505107" y="305217"/>
            <a:ext cx="3132894" cy="1035488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rgbClr val="FF99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b="1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他職種</a:t>
            </a:r>
            <a:r>
              <a:rPr kumimoji="1" lang="ja-JP" altLang="en-US" b="1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からの支援</a:t>
            </a:r>
          </a:p>
        </p:txBody>
      </p:sp>
      <p:sp>
        <p:nvSpPr>
          <p:cNvPr id="7" name="角丸四角形 6"/>
          <p:cNvSpPr/>
          <p:nvPr/>
        </p:nvSpPr>
        <p:spPr>
          <a:xfrm>
            <a:off x="4574187" y="305217"/>
            <a:ext cx="2946755" cy="1061597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rgbClr val="FF99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b="1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看護部</a:t>
            </a:r>
            <a:r>
              <a:rPr kumimoji="1" lang="ja-JP" altLang="en-US" b="1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からの支援</a:t>
            </a:r>
            <a:endParaRPr kumimoji="1" lang="en-US" altLang="ja-JP" b="1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lang="ja-JP" altLang="en-US" sz="1600" b="1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（看護部長）</a:t>
            </a:r>
            <a:endParaRPr kumimoji="1" lang="ja-JP" altLang="en-US" sz="1600" b="1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8" name="角丸四角形 7"/>
          <p:cNvSpPr/>
          <p:nvPr/>
        </p:nvSpPr>
        <p:spPr>
          <a:xfrm>
            <a:off x="5930806" y="6146577"/>
            <a:ext cx="5225319" cy="543805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既卒経験者にも必ず支援者</a:t>
            </a:r>
            <a:r>
              <a:rPr lang="ja-JP" altLang="en-US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がいます</a:t>
            </a:r>
            <a:endParaRPr kumimoji="1" lang="ja-JP" altLang="en-US" dirty="0">
              <a:solidFill>
                <a:srgbClr val="FF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9014435" y="1926257"/>
            <a:ext cx="2891526" cy="830997"/>
          </a:xfrm>
          <a:prstGeom prst="rect">
            <a:avLst/>
          </a:prstGeom>
          <a:solidFill>
            <a:srgbClr val="FFFFCC"/>
          </a:solidFill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ja-JP" altLang="en-US" sz="1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入職後☛ </a:t>
            </a:r>
            <a:r>
              <a:rPr lang="en-US" altLang="ja-JP" sz="1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10</a:t>
            </a:r>
            <a:r>
              <a:rPr lang="ja-JP" altLang="en-US" sz="1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日間集合研修</a:t>
            </a:r>
            <a:endParaRPr lang="en-US" altLang="ja-JP" sz="16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その後☛ 部署内教育</a:t>
            </a:r>
            <a:endParaRPr lang="en-US" altLang="ja-JP" sz="16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en-US" altLang="ja-JP" sz="1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</a:t>
            </a:r>
            <a:r>
              <a:rPr lang="ja-JP" altLang="en-US" sz="1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回／月程度☛ 集合研修</a:t>
            </a:r>
          </a:p>
        </p:txBody>
      </p:sp>
      <p:sp>
        <p:nvSpPr>
          <p:cNvPr id="13" name="正方形/長方形 12"/>
          <p:cNvSpPr/>
          <p:nvPr/>
        </p:nvSpPr>
        <p:spPr>
          <a:xfrm>
            <a:off x="2144558" y="3178790"/>
            <a:ext cx="1187354" cy="30777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ja-JP" altLang="en-US" sz="1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副看護部長</a:t>
            </a:r>
          </a:p>
        </p:txBody>
      </p:sp>
      <p:sp>
        <p:nvSpPr>
          <p:cNvPr id="14" name="正方形/長方形 13"/>
          <p:cNvSpPr/>
          <p:nvPr/>
        </p:nvSpPr>
        <p:spPr>
          <a:xfrm>
            <a:off x="4107845" y="2385850"/>
            <a:ext cx="1136589" cy="30777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ja-JP" altLang="en-US" sz="1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メンバー達</a:t>
            </a:r>
          </a:p>
        </p:txBody>
      </p:sp>
      <p:sp>
        <p:nvSpPr>
          <p:cNvPr id="15" name="正方形/長方形 14"/>
          <p:cNvSpPr/>
          <p:nvPr/>
        </p:nvSpPr>
        <p:spPr>
          <a:xfrm>
            <a:off x="6513912" y="2560441"/>
            <a:ext cx="1265545" cy="307777"/>
          </a:xfrm>
          <a:prstGeom prst="rect">
            <a:avLst/>
          </a:prstGeom>
          <a:solidFill>
            <a:srgbClr val="FFFF66"/>
          </a:solidFill>
        </p:spPr>
        <p:txBody>
          <a:bodyPr wrap="square">
            <a:spAutoFit/>
          </a:bodyPr>
          <a:lstStyle/>
          <a:p>
            <a:r>
              <a:rPr lang="ja-JP" altLang="en-US" sz="1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プリセプター</a:t>
            </a:r>
          </a:p>
        </p:txBody>
      </p:sp>
      <p:sp>
        <p:nvSpPr>
          <p:cNvPr id="16" name="正方形/長方形 15"/>
          <p:cNvSpPr/>
          <p:nvPr/>
        </p:nvSpPr>
        <p:spPr>
          <a:xfrm>
            <a:off x="7820028" y="2603365"/>
            <a:ext cx="1163841" cy="30777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ja-JP" altLang="en-US" sz="1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主任看護師</a:t>
            </a:r>
          </a:p>
        </p:txBody>
      </p:sp>
      <p:sp>
        <p:nvSpPr>
          <p:cNvPr id="17" name="正方形/長方形 16"/>
          <p:cNvSpPr/>
          <p:nvPr/>
        </p:nvSpPr>
        <p:spPr>
          <a:xfrm>
            <a:off x="3155646" y="2720872"/>
            <a:ext cx="1035875" cy="30777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ja-JP" altLang="en-US" sz="1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教育委員</a:t>
            </a:r>
          </a:p>
        </p:txBody>
      </p:sp>
      <p:sp>
        <p:nvSpPr>
          <p:cNvPr id="18" name="正方形/長方形 17"/>
          <p:cNvSpPr/>
          <p:nvPr/>
        </p:nvSpPr>
        <p:spPr>
          <a:xfrm>
            <a:off x="8943298" y="3170728"/>
            <a:ext cx="1035875" cy="30777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ja-JP" altLang="en-US" sz="1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看護師長</a:t>
            </a:r>
          </a:p>
        </p:txBody>
      </p:sp>
      <p:sp>
        <p:nvSpPr>
          <p:cNvPr id="19" name="正方形/長方形 18"/>
          <p:cNvSpPr/>
          <p:nvPr/>
        </p:nvSpPr>
        <p:spPr>
          <a:xfrm>
            <a:off x="5342823" y="1978895"/>
            <a:ext cx="1506354" cy="523220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r>
              <a:rPr lang="ja-JP" altLang="en-US" sz="1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プリセプティ</a:t>
            </a:r>
            <a:endParaRPr lang="en-US" altLang="ja-JP" sz="14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あなた</a:t>
            </a:r>
          </a:p>
        </p:txBody>
      </p:sp>
      <p:sp>
        <p:nvSpPr>
          <p:cNvPr id="20" name="円/楕円 19"/>
          <p:cNvSpPr/>
          <p:nvPr/>
        </p:nvSpPr>
        <p:spPr>
          <a:xfrm>
            <a:off x="4396400" y="5366251"/>
            <a:ext cx="3432412" cy="65701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b="1" dirty="0">
                <a:solidFill>
                  <a:srgbClr val="FFFF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プリセプター制度</a:t>
            </a:r>
            <a:endParaRPr kumimoji="1" lang="ja-JP" altLang="en-US" b="1" dirty="0">
              <a:solidFill>
                <a:srgbClr val="FFFF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873803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344</TotalTime>
  <Words>238</Words>
  <Application>Microsoft Office PowerPoint</Application>
  <PresentationFormat>ワイド画面</PresentationFormat>
  <Paragraphs>43</Paragraphs>
  <Slides>3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8" baseType="lpstr">
      <vt:lpstr>HG丸ｺﾞｼｯｸM-PRO</vt:lpstr>
      <vt:lpstr>Arial</vt:lpstr>
      <vt:lpstr>Calibri</vt:lpstr>
      <vt:lpstr>Calibri Light</vt:lpstr>
      <vt:lpstr>Office テーマ</vt:lpstr>
      <vt:lpstr>教育体制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看護部長</dc:creator>
  <cp:lastModifiedBy>看護部長</cp:lastModifiedBy>
  <cp:revision>43</cp:revision>
  <dcterms:created xsi:type="dcterms:W3CDTF">2021-12-16T00:03:02Z</dcterms:created>
  <dcterms:modified xsi:type="dcterms:W3CDTF">2023-04-06T04:25:10Z</dcterms:modified>
</cp:coreProperties>
</file>