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8" r:id="rId1"/>
  </p:sldMasterIdLst>
  <p:notesMasterIdLst>
    <p:notesMasterId r:id="rId4"/>
  </p:notesMasterIdLst>
  <p:handoutMasterIdLst>
    <p:handoutMasterId r:id="rId5"/>
  </p:handoutMasterIdLst>
  <p:sldIdLst>
    <p:sldId id="278" r:id="rId2"/>
    <p:sldId id="277" r:id="rId3"/>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E1F5"/>
    <a:srgbClr val="00A7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p:cViewPr varScale="1">
        <p:scale>
          <a:sx n="57" d="100"/>
          <a:sy n="57" d="100"/>
        </p:scale>
        <p:origin x="334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非参加者</c:v>
                </c:pt>
              </c:strCache>
            </c:strRef>
          </c:tx>
          <c:spPr>
            <a:solidFill>
              <a:schemeClr val="bg1">
                <a:lumMod val="65000"/>
              </a:schemeClr>
            </a:solidFill>
            <a:ln>
              <a:solidFill>
                <a:schemeClr val="accent1">
                  <a:shade val="15000"/>
                </a:schemeClr>
              </a:solidFill>
            </a:ln>
            <a:effectLst/>
          </c:spPr>
          <c:invertIfNegative val="0"/>
          <c:cat>
            <c:strRef>
              <c:f>Sheet1!$A$2:$A$4</c:f>
              <c:strCache>
                <c:ptCount val="3"/>
                <c:pt idx="0">
                  <c:v>外来医療費</c:v>
                </c:pt>
                <c:pt idx="1">
                  <c:v>入院医療費</c:v>
                </c:pt>
                <c:pt idx="2">
                  <c:v>介護給付費</c:v>
                </c:pt>
              </c:strCache>
            </c:strRef>
          </c:cat>
          <c:val>
            <c:numRef>
              <c:f>Sheet1!$B$2:$B$4</c:f>
              <c:numCache>
                <c:formatCode>General</c:formatCode>
                <c:ptCount val="3"/>
                <c:pt idx="0">
                  <c:v>100</c:v>
                </c:pt>
                <c:pt idx="1">
                  <c:v>100</c:v>
                </c:pt>
                <c:pt idx="2">
                  <c:v>100</c:v>
                </c:pt>
              </c:numCache>
            </c:numRef>
          </c:val>
          <c:extLst>
            <c:ext xmlns:c16="http://schemas.microsoft.com/office/drawing/2014/chart" uri="{C3380CC4-5D6E-409C-BE32-E72D297353CC}">
              <c16:uniqueId val="{00000000-2AC6-4E4D-A8D5-876128300EF0}"/>
            </c:ext>
          </c:extLst>
        </c:ser>
        <c:ser>
          <c:idx val="1"/>
          <c:order val="1"/>
          <c:tx>
            <c:strRef>
              <c:f>Sheet1!$C$1</c:f>
              <c:strCache>
                <c:ptCount val="1"/>
                <c:pt idx="0">
                  <c:v>体力測定実施者</c:v>
                </c:pt>
              </c:strCache>
            </c:strRef>
          </c:tx>
          <c:spPr>
            <a:pattFill prst="wdUpDiag">
              <a:fgClr>
                <a:srgbClr val="00B0F0"/>
              </a:fgClr>
              <a:bgClr>
                <a:schemeClr val="bg1"/>
              </a:bgClr>
            </a:pattFill>
            <a:ln>
              <a:solidFill>
                <a:schemeClr val="accent1">
                  <a:shade val="15000"/>
                </a:schemeClr>
              </a:solidFill>
            </a:ln>
            <a:effectLst/>
          </c:spPr>
          <c:invertIfNegative val="0"/>
          <c:cat>
            <c:strRef>
              <c:f>Sheet1!$A$2:$A$4</c:f>
              <c:strCache>
                <c:ptCount val="3"/>
                <c:pt idx="0">
                  <c:v>外来医療費</c:v>
                </c:pt>
                <c:pt idx="1">
                  <c:v>入院医療費</c:v>
                </c:pt>
                <c:pt idx="2">
                  <c:v>介護給付費</c:v>
                </c:pt>
              </c:strCache>
            </c:strRef>
          </c:cat>
          <c:val>
            <c:numRef>
              <c:f>Sheet1!$C$2:$C$4</c:f>
              <c:numCache>
                <c:formatCode>General</c:formatCode>
                <c:ptCount val="3"/>
                <c:pt idx="0">
                  <c:v>90</c:v>
                </c:pt>
                <c:pt idx="1">
                  <c:v>50</c:v>
                </c:pt>
                <c:pt idx="2">
                  <c:v>45</c:v>
                </c:pt>
              </c:numCache>
            </c:numRef>
          </c:val>
          <c:extLst>
            <c:ext xmlns:c16="http://schemas.microsoft.com/office/drawing/2014/chart" uri="{C3380CC4-5D6E-409C-BE32-E72D297353CC}">
              <c16:uniqueId val="{00000001-2AC6-4E4D-A8D5-876128300EF0}"/>
            </c:ext>
          </c:extLst>
        </c:ser>
        <c:dLbls>
          <c:showLegendKey val="0"/>
          <c:showVal val="0"/>
          <c:showCatName val="0"/>
          <c:showSerName val="0"/>
          <c:showPercent val="0"/>
          <c:showBubbleSize val="0"/>
        </c:dLbls>
        <c:gapWidth val="219"/>
        <c:overlap val="-27"/>
        <c:axId val="169241648"/>
        <c:axId val="169242608"/>
      </c:barChart>
      <c:catAx>
        <c:axId val="16924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69242608"/>
        <c:crosses val="autoZero"/>
        <c:auto val="1"/>
        <c:lblAlgn val="ctr"/>
        <c:lblOffset val="100"/>
        <c:noMultiLvlLbl val="0"/>
      </c:catAx>
      <c:valAx>
        <c:axId val="16924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6924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6">
          <a:lumMod val="60000"/>
          <a:lumOff val="40000"/>
        </a:schemeClr>
      </a:solid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ヘッダー プレースホルダー 5">
            <a:extLst>
              <a:ext uri="{FF2B5EF4-FFF2-40B4-BE49-F238E27FC236}">
                <a16:creationId xmlns:a16="http://schemas.microsoft.com/office/drawing/2014/main" id="{7EF63EFB-60EB-F981-6FE6-084DFE5F0B55}"/>
              </a:ext>
            </a:extLst>
          </p:cNvPr>
          <p:cNvSpPr>
            <a:spLocks noGrp="1"/>
          </p:cNvSpPr>
          <p:nvPr>
            <p:ph type="hdr" sz="quarter"/>
          </p:nvPr>
        </p:nvSpPr>
        <p:spPr>
          <a:xfrm>
            <a:off x="411629" y="174811"/>
            <a:ext cx="5983941" cy="498475"/>
          </a:xfrm>
          <a:prstGeom prst="rect">
            <a:avLst/>
          </a:prstGeom>
        </p:spPr>
        <p:txBody>
          <a:bodyPr vert="horz" lIns="91440" tIns="45720" rIns="91440" bIns="45720" rtlCol="0"/>
          <a:lstStyle>
            <a:lvl1pPr algn="l">
              <a:defRPr sz="1200"/>
            </a:lvl1pPr>
          </a:lstStyle>
          <a:p>
            <a:r>
              <a:rPr lang="ja-JP" altLang="en-US" sz="1400" b="0" i="0" u="none" strike="noStrike" baseline="0" dirty="0">
                <a:latin typeface="CIDFont+F1"/>
              </a:rPr>
              <a:t>令和</a:t>
            </a:r>
            <a:r>
              <a:rPr lang="en-US" altLang="ja-JP" sz="1400" b="0" i="0" u="none" strike="noStrike" baseline="0" dirty="0">
                <a:latin typeface="CIDFont+F1"/>
              </a:rPr>
              <a:t>8</a:t>
            </a:r>
            <a:r>
              <a:rPr lang="ja-JP" altLang="en-US" sz="1400" b="0" i="0" u="none" strike="noStrike" baseline="0" dirty="0">
                <a:latin typeface="CIDFont+F1"/>
              </a:rPr>
              <a:t>年</a:t>
            </a:r>
            <a:r>
              <a:rPr lang="en-US" altLang="ja-JP" sz="1400" b="0" i="0" u="none" strike="noStrike" baseline="0" dirty="0">
                <a:latin typeface="CIDFont+F1"/>
              </a:rPr>
              <a:t>3</a:t>
            </a:r>
            <a:r>
              <a:rPr lang="ja-JP" altLang="en-US" sz="1400" b="0" i="0" u="none" strike="noStrike" baseline="0" dirty="0">
                <a:latin typeface="CIDFont+F1"/>
              </a:rPr>
              <a:t>月</a:t>
            </a:r>
            <a:r>
              <a:rPr lang="en-US" altLang="ja-JP" sz="1400" b="0" i="0" u="none" strike="noStrike" baseline="0" dirty="0">
                <a:latin typeface="CIDFont+F1"/>
              </a:rPr>
              <a:t>23</a:t>
            </a:r>
            <a:r>
              <a:rPr lang="ja-JP" altLang="en-US" sz="1400" b="0" i="0" u="none" strike="noStrike" baseline="0" dirty="0">
                <a:latin typeface="CIDFont+F1"/>
              </a:rPr>
              <a:t>日</a:t>
            </a:r>
            <a:endParaRPr lang="en-US" altLang="ja-JP" sz="1400" b="0" i="0" u="none" strike="noStrike" baseline="0" dirty="0">
              <a:latin typeface="CIDFont+F1"/>
            </a:endParaRPr>
          </a:p>
          <a:p>
            <a:r>
              <a:rPr lang="ja-JP" altLang="en-US" sz="1400" b="0" i="0" u="none" strike="noStrike" baseline="0" dirty="0">
                <a:latin typeface="CIDFont+F1"/>
              </a:rPr>
              <a:t>「介護予防事業に係るデータ分析事業」事業報告会発表資料</a:t>
            </a:r>
            <a:endParaRPr kumimoji="1" lang="ja-JP" altLang="en-US" sz="1400" dirty="0"/>
          </a:p>
        </p:txBody>
      </p:sp>
      <p:sp>
        <p:nvSpPr>
          <p:cNvPr id="8" name="正方形/長方形 7">
            <a:extLst>
              <a:ext uri="{FF2B5EF4-FFF2-40B4-BE49-F238E27FC236}">
                <a16:creationId xmlns:a16="http://schemas.microsoft.com/office/drawing/2014/main" id="{F80663BE-755A-56C8-1F41-73D10DC190F0}"/>
              </a:ext>
            </a:extLst>
          </p:cNvPr>
          <p:cNvSpPr/>
          <p:nvPr/>
        </p:nvSpPr>
        <p:spPr>
          <a:xfrm>
            <a:off x="5553636" y="140727"/>
            <a:ext cx="1048870" cy="4984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資料３</a:t>
            </a:r>
          </a:p>
        </p:txBody>
      </p:sp>
    </p:spTree>
    <p:extLst>
      <p:ext uri="{BB962C8B-B14F-4D97-AF65-F5344CB8AC3E}">
        <p14:creationId xmlns:p14="http://schemas.microsoft.com/office/powerpoint/2010/main" val="246435986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9251B51F-A659-4CAA-AFCF-FD5BF5CE5993}" type="datetimeFigureOut">
              <a:rPr kumimoji="1" lang="ja-JP" altLang="en-US" smtClean="0"/>
              <a:t>2026/6/11</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D34BCF47-5AB4-4BB5-B1FC-1291909FC0E5}" type="slidenum">
              <a:rPr kumimoji="1" lang="ja-JP" altLang="en-US" smtClean="0"/>
              <a:t>‹#›</a:t>
            </a:fld>
            <a:endParaRPr kumimoji="1" lang="ja-JP" altLang="en-US"/>
          </a:p>
        </p:txBody>
      </p:sp>
    </p:spTree>
    <p:extLst>
      <p:ext uri="{BB962C8B-B14F-4D97-AF65-F5344CB8AC3E}">
        <p14:creationId xmlns:p14="http://schemas.microsoft.com/office/powerpoint/2010/main" val="168366844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3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2057059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5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224074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409873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62451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406021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25E02E7-C2AA-4B2A-B348-FED4A6B34DC8}" type="datetimeFigureOut">
              <a:rPr kumimoji="1" lang="ja-JP" altLang="en-US" smtClean="0"/>
              <a:t>2026/6/11</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90020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1719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63286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452976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25E02E7-C2AA-4B2A-B348-FED4A6B34DC8}" type="datetimeFigureOut">
              <a:rPr kumimoji="1" lang="ja-JP" altLang="en-US" smtClean="0"/>
              <a:t>2026/6/11</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7114E26-2483-49A6-BD16-549090905E5E}"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9081814"/>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97ECF-6DBE-4842-963E-2540F4109A74}"/>
              </a:ext>
            </a:extLst>
          </p:cNvPr>
          <p:cNvSpPr txBox="1">
            <a:spLocks/>
          </p:cNvSpPr>
          <p:nvPr/>
        </p:nvSpPr>
        <p:spPr>
          <a:xfrm>
            <a:off x="677333" y="397565"/>
            <a:ext cx="8253307" cy="608275"/>
          </a:xfrm>
          <a:prstGeom prst="rect">
            <a:avLst/>
          </a:prstGeom>
        </p:spPr>
        <p:txBody>
          <a:bodyPr>
            <a:normAutofit fontScale="97500"/>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4000" b="1" dirty="0">
                <a:solidFill>
                  <a:schemeClr val="tx1"/>
                </a:solidFill>
              </a:rPr>
              <a:t>１．データ分析事業等についての感想</a:t>
            </a:r>
            <a:endParaRPr lang="ja-JP" altLang="en-US" b="1" dirty="0">
              <a:solidFill>
                <a:schemeClr val="tx1"/>
              </a:solidFill>
            </a:endParaRPr>
          </a:p>
        </p:txBody>
      </p:sp>
      <p:sp>
        <p:nvSpPr>
          <p:cNvPr id="4" name="四角形: 角を丸くする 3">
            <a:extLst>
              <a:ext uri="{FF2B5EF4-FFF2-40B4-BE49-F238E27FC236}">
                <a16:creationId xmlns:a16="http://schemas.microsoft.com/office/drawing/2014/main" id="{F9E3745C-D780-F51F-83E9-C06A8F1AFBC9}"/>
              </a:ext>
            </a:extLst>
          </p:cNvPr>
          <p:cNvSpPr/>
          <p:nvPr/>
        </p:nvSpPr>
        <p:spPr>
          <a:xfrm>
            <a:off x="442913" y="4076700"/>
            <a:ext cx="5574135" cy="255270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2400" b="1" dirty="0">
                <a:solidFill>
                  <a:schemeClr val="tx1"/>
                </a:solidFill>
              </a:rPr>
              <a:t>③体力測定項目を整理</a:t>
            </a:r>
            <a:endParaRPr kumimoji="1" lang="en-US" altLang="ja-JP" sz="2400" b="1" dirty="0">
              <a:solidFill>
                <a:schemeClr val="tx1"/>
              </a:solidFill>
            </a:endParaRPr>
          </a:p>
          <a:p>
            <a:pPr>
              <a:lnSpc>
                <a:spcPct val="150000"/>
              </a:lnSpc>
            </a:pPr>
            <a:r>
              <a:rPr kumimoji="1" lang="ja-JP" altLang="en-US" sz="2000" dirty="0">
                <a:solidFill>
                  <a:schemeClr val="tx1"/>
                </a:solidFill>
              </a:rPr>
              <a:t>・</a:t>
            </a:r>
            <a:r>
              <a:rPr kumimoji="1" lang="en-US" altLang="ja-JP" sz="2000" dirty="0">
                <a:solidFill>
                  <a:schemeClr val="tx1"/>
                </a:solidFill>
              </a:rPr>
              <a:t>5</a:t>
            </a:r>
            <a:r>
              <a:rPr kumimoji="1" lang="ja-JP" altLang="en-US" sz="2000" dirty="0">
                <a:solidFill>
                  <a:schemeClr val="tx1"/>
                </a:solidFill>
              </a:rPr>
              <a:t>項目から</a:t>
            </a:r>
            <a:r>
              <a:rPr kumimoji="1" lang="en-US" altLang="ja-JP" sz="2000" dirty="0">
                <a:solidFill>
                  <a:schemeClr val="tx1"/>
                </a:solidFill>
              </a:rPr>
              <a:t>2</a:t>
            </a:r>
            <a:r>
              <a:rPr kumimoji="1" lang="ja-JP" altLang="en-US" sz="2000" dirty="0">
                <a:solidFill>
                  <a:schemeClr val="tx1"/>
                </a:solidFill>
              </a:rPr>
              <a:t>項目になった（握力</a:t>
            </a:r>
            <a:r>
              <a:rPr kumimoji="1" lang="en-US" altLang="ja-JP" sz="2000" dirty="0">
                <a:solidFill>
                  <a:schemeClr val="tx1"/>
                </a:solidFill>
              </a:rPr>
              <a:t>+5</a:t>
            </a:r>
            <a:r>
              <a:rPr kumimoji="1" lang="ja-JP" altLang="en-US" sz="2000" dirty="0">
                <a:solidFill>
                  <a:schemeClr val="tx1"/>
                </a:solidFill>
              </a:rPr>
              <a:t>ｍ歩行）。</a:t>
            </a:r>
            <a:endParaRPr kumimoji="1" lang="en-US" altLang="ja-JP" sz="2000" dirty="0">
              <a:solidFill>
                <a:schemeClr val="tx1"/>
              </a:solidFill>
            </a:endParaRPr>
          </a:p>
          <a:p>
            <a:pPr>
              <a:lnSpc>
                <a:spcPct val="150000"/>
              </a:lnSpc>
            </a:pPr>
            <a:r>
              <a:rPr kumimoji="1" lang="ja-JP" altLang="en-US" sz="2000" dirty="0">
                <a:solidFill>
                  <a:schemeClr val="tx1"/>
                </a:solidFill>
              </a:rPr>
              <a:t>・市の現状にあった項目になった。</a:t>
            </a:r>
            <a:endParaRPr kumimoji="1" lang="en-US" altLang="ja-JP" sz="2000" dirty="0">
              <a:solidFill>
                <a:schemeClr val="tx1"/>
              </a:solidFill>
            </a:endParaRPr>
          </a:p>
          <a:p>
            <a:pPr>
              <a:lnSpc>
                <a:spcPct val="150000"/>
              </a:lnSpc>
            </a:pPr>
            <a:r>
              <a:rPr kumimoji="1" lang="ja-JP" altLang="en-US" sz="2000" dirty="0">
                <a:solidFill>
                  <a:schemeClr val="tx1"/>
                </a:solidFill>
              </a:rPr>
              <a:t>・根拠をもって項目を絞れた。</a:t>
            </a:r>
          </a:p>
        </p:txBody>
      </p:sp>
      <p:sp>
        <p:nvSpPr>
          <p:cNvPr id="5" name="四角形: 角を丸くする 4">
            <a:extLst>
              <a:ext uri="{FF2B5EF4-FFF2-40B4-BE49-F238E27FC236}">
                <a16:creationId xmlns:a16="http://schemas.microsoft.com/office/drawing/2014/main" id="{2C08160B-18C2-49BA-451A-079E8F447F6B}"/>
              </a:ext>
            </a:extLst>
          </p:cNvPr>
          <p:cNvSpPr/>
          <p:nvPr/>
        </p:nvSpPr>
        <p:spPr>
          <a:xfrm>
            <a:off x="6333759" y="4076700"/>
            <a:ext cx="5574135" cy="255270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2400" b="1" dirty="0">
                <a:solidFill>
                  <a:schemeClr val="tx1"/>
                </a:solidFill>
              </a:rPr>
              <a:t>④分析の質が高い</a:t>
            </a:r>
            <a:endParaRPr kumimoji="1" lang="en-US" altLang="ja-JP" sz="2400" b="1" dirty="0">
              <a:solidFill>
                <a:schemeClr val="tx1"/>
              </a:solidFill>
            </a:endParaRPr>
          </a:p>
          <a:p>
            <a:pPr>
              <a:lnSpc>
                <a:spcPct val="150000"/>
              </a:lnSpc>
            </a:pPr>
            <a:r>
              <a:rPr kumimoji="1" lang="ja-JP" altLang="en-US" sz="2000" dirty="0">
                <a:solidFill>
                  <a:schemeClr val="tx1"/>
                </a:solidFill>
              </a:rPr>
              <a:t>・学識経験者との連携で、</a:t>
            </a:r>
            <a:r>
              <a:rPr kumimoji="1" lang="ja-JP" altLang="en-US" sz="2000">
                <a:solidFill>
                  <a:schemeClr val="tx1"/>
                </a:solidFill>
              </a:rPr>
              <a:t>妥当性・信頼性</a:t>
            </a:r>
            <a:r>
              <a:rPr kumimoji="1" lang="ja-JP" altLang="en-US" sz="2000" dirty="0">
                <a:solidFill>
                  <a:schemeClr val="tx1"/>
                </a:solidFill>
              </a:rPr>
              <a:t>が</a:t>
            </a:r>
            <a:endParaRPr kumimoji="1" lang="en-US" altLang="ja-JP" sz="2000" dirty="0">
              <a:solidFill>
                <a:schemeClr val="tx1"/>
              </a:solidFill>
            </a:endParaRPr>
          </a:p>
          <a:p>
            <a:pPr>
              <a:lnSpc>
                <a:spcPct val="150000"/>
              </a:lnSpc>
            </a:pPr>
            <a:r>
              <a:rPr kumimoji="1" lang="ja-JP" altLang="en-US" sz="2000" dirty="0">
                <a:solidFill>
                  <a:schemeClr val="tx1"/>
                </a:solidFill>
              </a:rPr>
              <a:t>　向上。</a:t>
            </a:r>
            <a:endParaRPr kumimoji="1" lang="en-US" altLang="ja-JP" sz="2000" dirty="0">
              <a:solidFill>
                <a:schemeClr val="tx1"/>
              </a:solidFill>
            </a:endParaRPr>
          </a:p>
          <a:p>
            <a:pPr>
              <a:lnSpc>
                <a:spcPct val="150000"/>
              </a:lnSpc>
            </a:pPr>
            <a:r>
              <a:rPr kumimoji="1" lang="ja-JP" altLang="en-US" sz="2000" dirty="0">
                <a:solidFill>
                  <a:schemeClr val="tx1"/>
                </a:solidFill>
              </a:rPr>
              <a:t>・市単独では得られない視点が得れた。</a:t>
            </a:r>
          </a:p>
        </p:txBody>
      </p:sp>
      <p:sp>
        <p:nvSpPr>
          <p:cNvPr id="6" name="四角形: 角を丸くする 5">
            <a:extLst>
              <a:ext uri="{FF2B5EF4-FFF2-40B4-BE49-F238E27FC236}">
                <a16:creationId xmlns:a16="http://schemas.microsoft.com/office/drawing/2014/main" id="{CB541F68-E9BD-93EC-56C9-FA4728B05845}"/>
              </a:ext>
            </a:extLst>
          </p:cNvPr>
          <p:cNvSpPr/>
          <p:nvPr/>
        </p:nvSpPr>
        <p:spPr>
          <a:xfrm>
            <a:off x="442912" y="1200625"/>
            <a:ext cx="5574135" cy="255270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2400" b="1" dirty="0">
                <a:solidFill>
                  <a:schemeClr val="tx1"/>
                </a:solidFill>
              </a:rPr>
              <a:t>①高齢者質問票から見えた課題</a:t>
            </a:r>
            <a:endParaRPr kumimoji="1" lang="en-US" altLang="ja-JP" sz="2400" b="1" dirty="0">
              <a:solidFill>
                <a:schemeClr val="tx1"/>
              </a:solidFill>
            </a:endParaRPr>
          </a:p>
          <a:p>
            <a:pPr>
              <a:lnSpc>
                <a:spcPct val="150000"/>
              </a:lnSpc>
            </a:pPr>
            <a:r>
              <a:rPr kumimoji="1" lang="ja-JP" altLang="en-US" sz="2000" dirty="0">
                <a:solidFill>
                  <a:schemeClr val="tx1"/>
                </a:solidFill>
              </a:rPr>
              <a:t>・県と比較し、口腔機能の低下、</a:t>
            </a:r>
            <a:endParaRPr kumimoji="1" lang="en-US" altLang="ja-JP" sz="2000" dirty="0">
              <a:solidFill>
                <a:schemeClr val="tx1"/>
              </a:solidFill>
            </a:endParaRPr>
          </a:p>
          <a:p>
            <a:pPr>
              <a:lnSpc>
                <a:spcPct val="150000"/>
              </a:lnSpc>
            </a:pPr>
            <a:r>
              <a:rPr kumimoji="1" lang="ja-JP" altLang="en-US" sz="2000" dirty="0">
                <a:solidFill>
                  <a:schemeClr val="tx1"/>
                </a:solidFill>
              </a:rPr>
              <a:t>  低栄養の問題が目立つ。</a:t>
            </a:r>
            <a:endParaRPr kumimoji="1" lang="en-US" altLang="ja-JP" sz="2000" dirty="0">
              <a:solidFill>
                <a:schemeClr val="tx1"/>
              </a:solidFill>
            </a:endParaRPr>
          </a:p>
          <a:p>
            <a:pPr>
              <a:lnSpc>
                <a:spcPct val="150000"/>
              </a:lnSpc>
            </a:pPr>
            <a:r>
              <a:rPr kumimoji="1" lang="ja-JP" altLang="en-US" sz="2000" dirty="0">
                <a:solidFill>
                  <a:schemeClr val="tx1"/>
                </a:solidFill>
              </a:rPr>
              <a:t>・地域の健康課題を客観的に把握できた。</a:t>
            </a:r>
            <a:endParaRPr kumimoji="1" lang="en-US" altLang="ja-JP" sz="2000" dirty="0">
              <a:solidFill>
                <a:schemeClr val="tx1"/>
              </a:solidFill>
            </a:endParaRPr>
          </a:p>
        </p:txBody>
      </p:sp>
      <p:sp>
        <p:nvSpPr>
          <p:cNvPr id="7" name="四角形: 角を丸くする 6">
            <a:extLst>
              <a:ext uri="{FF2B5EF4-FFF2-40B4-BE49-F238E27FC236}">
                <a16:creationId xmlns:a16="http://schemas.microsoft.com/office/drawing/2014/main" id="{AC303B92-6C2B-70A0-6C22-8D0B2EC557EA}"/>
              </a:ext>
            </a:extLst>
          </p:cNvPr>
          <p:cNvSpPr/>
          <p:nvPr/>
        </p:nvSpPr>
        <p:spPr>
          <a:xfrm>
            <a:off x="6333760" y="1200624"/>
            <a:ext cx="5574135" cy="255270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2400" b="1" dirty="0">
                <a:solidFill>
                  <a:schemeClr val="tx1"/>
                </a:solidFill>
              </a:rPr>
              <a:t>②体力測定データの分析が前進</a:t>
            </a:r>
            <a:endParaRPr kumimoji="1" lang="en-US" altLang="ja-JP" sz="2400" b="1" dirty="0">
              <a:solidFill>
                <a:schemeClr val="tx1"/>
              </a:solidFill>
            </a:endParaRPr>
          </a:p>
          <a:p>
            <a:pPr>
              <a:lnSpc>
                <a:spcPct val="150000"/>
              </a:lnSpc>
            </a:pPr>
            <a:r>
              <a:rPr kumimoji="1" lang="ja-JP" altLang="en-US" sz="2000" dirty="0">
                <a:solidFill>
                  <a:schemeClr val="tx1"/>
                </a:solidFill>
              </a:rPr>
              <a:t>・</a:t>
            </a:r>
            <a:r>
              <a:rPr kumimoji="1" lang="en-US" altLang="ja-JP" sz="2000" dirty="0">
                <a:solidFill>
                  <a:schemeClr val="tx1"/>
                </a:solidFill>
              </a:rPr>
              <a:t>Excel</a:t>
            </a:r>
            <a:r>
              <a:rPr kumimoji="1" lang="ja-JP" altLang="en-US" sz="2000" dirty="0">
                <a:solidFill>
                  <a:schemeClr val="tx1"/>
                </a:solidFill>
              </a:rPr>
              <a:t>では平均値を出す程度だった。</a:t>
            </a:r>
            <a:endParaRPr kumimoji="1" lang="en-US" altLang="ja-JP" sz="2000" dirty="0">
              <a:solidFill>
                <a:schemeClr val="tx1"/>
              </a:solidFill>
            </a:endParaRPr>
          </a:p>
          <a:p>
            <a:pPr>
              <a:lnSpc>
                <a:spcPct val="150000"/>
              </a:lnSpc>
            </a:pPr>
            <a:r>
              <a:rPr kumimoji="1" lang="ja-JP" altLang="en-US" sz="2000" dirty="0">
                <a:solidFill>
                  <a:schemeClr val="tx1"/>
                </a:solidFill>
              </a:rPr>
              <a:t>・</a:t>
            </a:r>
            <a:r>
              <a:rPr kumimoji="1" lang="en-US" altLang="ja-JP" sz="2000" dirty="0">
                <a:solidFill>
                  <a:schemeClr val="tx1"/>
                </a:solidFill>
              </a:rPr>
              <a:t>KDB</a:t>
            </a:r>
            <a:r>
              <a:rPr kumimoji="1" lang="ja-JP" altLang="en-US" sz="2000" dirty="0">
                <a:solidFill>
                  <a:schemeClr val="tx1"/>
                </a:solidFill>
              </a:rPr>
              <a:t>により体系的な分析が可能になった。</a:t>
            </a:r>
          </a:p>
        </p:txBody>
      </p:sp>
      <p:pic>
        <p:nvPicPr>
          <p:cNvPr id="8" name="図 7">
            <a:extLst>
              <a:ext uri="{FF2B5EF4-FFF2-40B4-BE49-F238E27FC236}">
                <a16:creationId xmlns:a16="http://schemas.microsoft.com/office/drawing/2014/main" id="{D24B900E-5367-2BE4-4794-3DAF43C42801}"/>
              </a:ext>
            </a:extLst>
          </p:cNvPr>
          <p:cNvPicPr>
            <a:picLocks noChangeAspect="1"/>
          </p:cNvPicPr>
          <p:nvPr/>
        </p:nvPicPr>
        <p:blipFill>
          <a:blip r:embed="rId2"/>
          <a:stretch>
            <a:fillRect/>
          </a:stretch>
        </p:blipFill>
        <p:spPr>
          <a:xfrm>
            <a:off x="4966562" y="1386677"/>
            <a:ext cx="579478" cy="579478"/>
          </a:xfrm>
          <a:prstGeom prst="rect">
            <a:avLst/>
          </a:prstGeom>
        </p:spPr>
      </p:pic>
      <p:pic>
        <p:nvPicPr>
          <p:cNvPr id="9" name="図 8">
            <a:extLst>
              <a:ext uri="{FF2B5EF4-FFF2-40B4-BE49-F238E27FC236}">
                <a16:creationId xmlns:a16="http://schemas.microsoft.com/office/drawing/2014/main" id="{9225E5A0-A16F-A395-06B5-FA9E90585820}"/>
              </a:ext>
            </a:extLst>
          </p:cNvPr>
          <p:cNvPicPr>
            <a:picLocks noChangeAspect="1"/>
          </p:cNvPicPr>
          <p:nvPr/>
        </p:nvPicPr>
        <p:blipFill>
          <a:blip r:embed="rId3"/>
          <a:stretch>
            <a:fillRect/>
          </a:stretch>
        </p:blipFill>
        <p:spPr>
          <a:xfrm>
            <a:off x="5271297" y="1940956"/>
            <a:ext cx="659684" cy="600313"/>
          </a:xfrm>
          <a:prstGeom prst="rect">
            <a:avLst/>
          </a:prstGeom>
        </p:spPr>
      </p:pic>
      <p:pic>
        <p:nvPicPr>
          <p:cNvPr id="14" name="グラフィックス 13" descr="棒グラフ 単色塗りつぶし">
            <a:extLst>
              <a:ext uri="{FF2B5EF4-FFF2-40B4-BE49-F238E27FC236}">
                <a16:creationId xmlns:a16="http://schemas.microsoft.com/office/drawing/2014/main" id="{13983261-AC01-F8AD-9DA1-DC2BBE4B45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97417" y="1200624"/>
            <a:ext cx="765531" cy="765531"/>
          </a:xfrm>
          <a:prstGeom prst="rect">
            <a:avLst/>
          </a:prstGeom>
        </p:spPr>
      </p:pic>
      <p:pic>
        <p:nvPicPr>
          <p:cNvPr id="15" name="図 14">
            <a:extLst>
              <a:ext uri="{FF2B5EF4-FFF2-40B4-BE49-F238E27FC236}">
                <a16:creationId xmlns:a16="http://schemas.microsoft.com/office/drawing/2014/main" id="{95F3B12C-D230-E205-987E-B7C2EFA82937}"/>
              </a:ext>
            </a:extLst>
          </p:cNvPr>
          <p:cNvPicPr>
            <a:picLocks noChangeAspect="1"/>
          </p:cNvPicPr>
          <p:nvPr/>
        </p:nvPicPr>
        <p:blipFill>
          <a:blip r:embed="rId6"/>
          <a:stretch>
            <a:fillRect/>
          </a:stretch>
        </p:blipFill>
        <p:spPr>
          <a:xfrm flipH="1">
            <a:off x="4340307" y="4169191"/>
            <a:ext cx="686010" cy="682580"/>
          </a:xfrm>
          <a:prstGeom prst="rect">
            <a:avLst/>
          </a:prstGeom>
        </p:spPr>
      </p:pic>
      <p:pic>
        <p:nvPicPr>
          <p:cNvPr id="16" name="図 15">
            <a:extLst>
              <a:ext uri="{FF2B5EF4-FFF2-40B4-BE49-F238E27FC236}">
                <a16:creationId xmlns:a16="http://schemas.microsoft.com/office/drawing/2014/main" id="{447CF676-CE3C-F4F8-D4E8-C3DA51F07D4C}"/>
              </a:ext>
            </a:extLst>
          </p:cNvPr>
          <p:cNvPicPr>
            <a:picLocks noChangeAspect="1"/>
          </p:cNvPicPr>
          <p:nvPr/>
        </p:nvPicPr>
        <p:blipFill>
          <a:blip r:embed="rId7"/>
          <a:stretch>
            <a:fillRect/>
          </a:stretch>
        </p:blipFill>
        <p:spPr>
          <a:xfrm>
            <a:off x="5000023" y="4109737"/>
            <a:ext cx="601116" cy="801488"/>
          </a:xfrm>
          <a:prstGeom prst="rect">
            <a:avLst/>
          </a:prstGeom>
        </p:spPr>
      </p:pic>
      <p:pic>
        <p:nvPicPr>
          <p:cNvPr id="18" name="グラフィックス 17" descr="ユーザー 単色塗りつぶし">
            <a:extLst>
              <a:ext uri="{FF2B5EF4-FFF2-40B4-BE49-F238E27FC236}">
                <a16:creationId xmlns:a16="http://schemas.microsoft.com/office/drawing/2014/main" id="{9C8DC7EC-E82D-916E-BF6F-741C1B736C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21996" y="4053281"/>
            <a:ext cx="914400" cy="914400"/>
          </a:xfrm>
          <a:prstGeom prst="rect">
            <a:avLst/>
          </a:prstGeom>
        </p:spPr>
      </p:pic>
    </p:spTree>
    <p:extLst>
      <p:ext uri="{BB962C8B-B14F-4D97-AF65-F5344CB8AC3E}">
        <p14:creationId xmlns:p14="http://schemas.microsoft.com/office/powerpoint/2010/main" val="4034047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97ECF-6DBE-4842-963E-2540F4109A74}"/>
              </a:ext>
            </a:extLst>
          </p:cNvPr>
          <p:cNvSpPr txBox="1">
            <a:spLocks/>
          </p:cNvSpPr>
          <p:nvPr/>
        </p:nvSpPr>
        <p:spPr>
          <a:xfrm>
            <a:off x="677333" y="397565"/>
            <a:ext cx="8253307" cy="608275"/>
          </a:xfrm>
          <a:prstGeom prst="rect">
            <a:avLst/>
          </a:prstGeom>
        </p:spPr>
        <p:txBody>
          <a:bodyPr>
            <a:normAutofit fontScale="97500"/>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4000" b="1" dirty="0">
                <a:solidFill>
                  <a:schemeClr val="tx1"/>
                </a:solidFill>
                <a:latin typeface="+mj-ea"/>
              </a:rPr>
              <a:t>２．</a:t>
            </a:r>
            <a:r>
              <a:rPr lang="ja-JP" altLang="en-US" sz="4000" b="1" dirty="0">
                <a:solidFill>
                  <a:schemeClr val="tx1"/>
                </a:solidFill>
              </a:rPr>
              <a:t>今後の市での活用方法について</a:t>
            </a:r>
            <a:endParaRPr lang="ja-JP" altLang="en-US" b="1" dirty="0">
              <a:solidFill>
                <a:schemeClr val="tx1"/>
              </a:solidFill>
            </a:endParaRPr>
          </a:p>
        </p:txBody>
      </p:sp>
      <p:graphicFrame>
        <p:nvGraphicFramePr>
          <p:cNvPr id="8" name="グラフ 7">
            <a:extLst>
              <a:ext uri="{FF2B5EF4-FFF2-40B4-BE49-F238E27FC236}">
                <a16:creationId xmlns:a16="http://schemas.microsoft.com/office/drawing/2014/main" id="{3F232DC1-30EE-A9DC-99C7-4B48D4F4B814}"/>
              </a:ext>
            </a:extLst>
          </p:cNvPr>
          <p:cNvGraphicFramePr/>
          <p:nvPr>
            <p:extLst>
              <p:ext uri="{D42A27DB-BD31-4B8C-83A1-F6EECF244321}">
                <p14:modId xmlns:p14="http://schemas.microsoft.com/office/powerpoint/2010/main" val="1321308848"/>
              </p:ext>
            </p:extLst>
          </p:nvPr>
        </p:nvGraphicFramePr>
        <p:xfrm>
          <a:off x="7752522" y="1016340"/>
          <a:ext cx="3578087" cy="2073144"/>
        </p:xfrm>
        <a:graphic>
          <a:graphicData uri="http://schemas.openxmlformats.org/drawingml/2006/chart">
            <c:chart xmlns:c="http://schemas.openxmlformats.org/drawingml/2006/chart" xmlns:r="http://schemas.openxmlformats.org/officeDocument/2006/relationships" r:id="rId2"/>
          </a:graphicData>
        </a:graphic>
      </p:graphicFrame>
      <p:sp>
        <p:nvSpPr>
          <p:cNvPr id="9" name="テキスト ボックス 8">
            <a:extLst>
              <a:ext uri="{FF2B5EF4-FFF2-40B4-BE49-F238E27FC236}">
                <a16:creationId xmlns:a16="http://schemas.microsoft.com/office/drawing/2014/main" id="{39354CF3-58D1-8C0C-652C-A1701F683FE9}"/>
              </a:ext>
            </a:extLst>
          </p:cNvPr>
          <p:cNvSpPr txBox="1"/>
          <p:nvPr/>
        </p:nvSpPr>
        <p:spPr>
          <a:xfrm>
            <a:off x="218661" y="860184"/>
            <a:ext cx="7790806" cy="2287806"/>
          </a:xfrm>
          <a:prstGeom prst="rect">
            <a:avLst/>
          </a:prstGeom>
          <a:noFill/>
        </p:spPr>
        <p:txBody>
          <a:bodyPr wrap="square" rtlCol="0">
            <a:spAutoFit/>
          </a:bodyPr>
          <a:lstStyle/>
          <a:p>
            <a:pPr>
              <a:lnSpc>
                <a:spcPct val="150000"/>
              </a:lnSpc>
            </a:pPr>
            <a:r>
              <a:rPr kumimoji="1" lang="ja-JP" altLang="en-US" sz="2400" b="1" dirty="0"/>
              <a:t>①体力測定実施者は医療費・介護給付費が大幅に低い</a:t>
            </a:r>
            <a:endParaRPr kumimoji="1" lang="en-US" altLang="ja-JP" sz="2400" b="1" dirty="0"/>
          </a:p>
          <a:p>
            <a:pPr>
              <a:lnSpc>
                <a:spcPts val="2500"/>
              </a:lnSpc>
            </a:pPr>
            <a:r>
              <a:rPr kumimoji="1" lang="ja-JP" altLang="en-US" sz="2000" dirty="0"/>
              <a:t>　・外来医療費：やや低い</a:t>
            </a:r>
            <a:endParaRPr kumimoji="1" lang="en-US" altLang="ja-JP" sz="2000" dirty="0"/>
          </a:p>
          <a:p>
            <a:pPr>
              <a:lnSpc>
                <a:spcPts val="2500"/>
              </a:lnSpc>
            </a:pPr>
            <a:r>
              <a:rPr kumimoji="1" lang="ja-JP" altLang="en-US" sz="2000" dirty="0"/>
              <a:t>　・入院医療費：おおむね半分</a:t>
            </a:r>
            <a:endParaRPr kumimoji="1" lang="en-US" altLang="ja-JP" sz="2000" dirty="0"/>
          </a:p>
          <a:p>
            <a:pPr>
              <a:lnSpc>
                <a:spcPts val="2500"/>
              </a:lnSpc>
            </a:pPr>
            <a:r>
              <a:rPr kumimoji="1" lang="ja-JP" altLang="en-US" sz="2000" dirty="0"/>
              <a:t>　・介護給付費：半分以下</a:t>
            </a:r>
            <a:endParaRPr kumimoji="1" lang="en-US" altLang="ja-JP" sz="2000" dirty="0"/>
          </a:p>
          <a:p>
            <a:pPr>
              <a:lnSpc>
                <a:spcPts val="2500"/>
              </a:lnSpc>
            </a:pPr>
            <a:r>
              <a:rPr kumimoji="1" lang="ja-JP" altLang="en-US" sz="2000" dirty="0"/>
              <a:t>　・年間１人あたり</a:t>
            </a:r>
            <a:r>
              <a:rPr kumimoji="1" lang="en-US" altLang="ja-JP" sz="2000" dirty="0"/>
              <a:t>7</a:t>
            </a:r>
            <a:r>
              <a:rPr kumimoji="1" lang="ja-JP" altLang="en-US" sz="2000" dirty="0"/>
              <a:t>～</a:t>
            </a:r>
            <a:r>
              <a:rPr kumimoji="1" lang="en-US" altLang="ja-JP" sz="2000" dirty="0"/>
              <a:t>15</a:t>
            </a:r>
            <a:r>
              <a:rPr kumimoji="1" lang="ja-JP" altLang="en-US" sz="2000" dirty="0"/>
              <a:t>万円の差</a:t>
            </a:r>
            <a:endParaRPr kumimoji="1" lang="en-US" altLang="ja-JP" sz="2000" dirty="0"/>
          </a:p>
          <a:p>
            <a:pPr>
              <a:lnSpc>
                <a:spcPts val="3100"/>
              </a:lnSpc>
            </a:pPr>
            <a:endParaRPr kumimoji="1" lang="ja-JP" altLang="en-US" dirty="0"/>
          </a:p>
        </p:txBody>
      </p:sp>
      <p:sp>
        <p:nvSpPr>
          <p:cNvPr id="12" name="テキスト ボックス 11">
            <a:extLst>
              <a:ext uri="{FF2B5EF4-FFF2-40B4-BE49-F238E27FC236}">
                <a16:creationId xmlns:a16="http://schemas.microsoft.com/office/drawing/2014/main" id="{BA85043C-857A-54A8-38C4-B06546E836FF}"/>
              </a:ext>
            </a:extLst>
          </p:cNvPr>
          <p:cNvSpPr txBox="1"/>
          <p:nvPr/>
        </p:nvSpPr>
        <p:spPr>
          <a:xfrm>
            <a:off x="218661" y="2701269"/>
            <a:ext cx="10837334" cy="1646605"/>
          </a:xfrm>
          <a:prstGeom prst="rect">
            <a:avLst/>
          </a:prstGeom>
          <a:noFill/>
        </p:spPr>
        <p:txBody>
          <a:bodyPr wrap="square" rtlCol="0">
            <a:spAutoFit/>
          </a:bodyPr>
          <a:lstStyle/>
          <a:p>
            <a:pPr>
              <a:lnSpc>
                <a:spcPct val="150000"/>
              </a:lnSpc>
            </a:pPr>
            <a:r>
              <a:rPr kumimoji="1" lang="ja-JP" altLang="en-US" sz="2400" b="1" dirty="0"/>
              <a:t>②評価の仕組みとして継続活用</a:t>
            </a:r>
            <a:endParaRPr kumimoji="1" lang="en-US" altLang="ja-JP" sz="2400" b="1" dirty="0"/>
          </a:p>
          <a:p>
            <a:pPr>
              <a:lnSpc>
                <a:spcPts val="2500"/>
              </a:lnSpc>
            </a:pPr>
            <a:r>
              <a:rPr kumimoji="1" lang="ja-JP" altLang="en-US" sz="2000" dirty="0"/>
              <a:t>　・体力データ </a:t>
            </a:r>
            <a:r>
              <a:rPr kumimoji="1" lang="en-US" altLang="ja-JP" sz="2000" dirty="0"/>
              <a:t>× </a:t>
            </a:r>
            <a:r>
              <a:rPr kumimoji="1" lang="ja-JP" altLang="en-US" sz="2000" dirty="0"/>
              <a:t>医療・介護データで事業の効果を客観的に示せる</a:t>
            </a:r>
            <a:endParaRPr kumimoji="1" lang="en-US" altLang="ja-JP" sz="2000" dirty="0"/>
          </a:p>
          <a:p>
            <a:pPr>
              <a:lnSpc>
                <a:spcPts val="2500"/>
              </a:lnSpc>
            </a:pPr>
            <a:r>
              <a:rPr kumimoji="1" lang="ja-JP" altLang="en-US" sz="2000" dirty="0"/>
              <a:t>　・</a:t>
            </a:r>
            <a:r>
              <a:rPr kumimoji="1" lang="en-US" altLang="ja-JP" sz="2000" dirty="0"/>
              <a:t>KDB</a:t>
            </a:r>
            <a:r>
              <a:rPr kumimoji="1" lang="ja-JP" altLang="en-US" sz="2000" dirty="0"/>
              <a:t>の抽出方法も教えていただけたので、今後も継続し、事業評価に活用</a:t>
            </a:r>
            <a:endParaRPr kumimoji="1" lang="en-US" altLang="ja-JP" sz="2000" dirty="0"/>
          </a:p>
          <a:p>
            <a:pPr>
              <a:lnSpc>
                <a:spcPts val="3100"/>
              </a:lnSpc>
            </a:pPr>
            <a:endParaRPr kumimoji="1" lang="ja-JP" altLang="en-US" dirty="0"/>
          </a:p>
        </p:txBody>
      </p:sp>
      <p:sp>
        <p:nvSpPr>
          <p:cNvPr id="14" name="テキスト ボックス 13">
            <a:extLst>
              <a:ext uri="{FF2B5EF4-FFF2-40B4-BE49-F238E27FC236}">
                <a16:creationId xmlns:a16="http://schemas.microsoft.com/office/drawing/2014/main" id="{71D291AA-260B-CC72-AD76-59835A465B14}"/>
              </a:ext>
            </a:extLst>
          </p:cNvPr>
          <p:cNvSpPr txBox="1"/>
          <p:nvPr/>
        </p:nvSpPr>
        <p:spPr>
          <a:xfrm>
            <a:off x="218661" y="4056579"/>
            <a:ext cx="11754678" cy="2878096"/>
          </a:xfrm>
          <a:prstGeom prst="rect">
            <a:avLst/>
          </a:prstGeom>
          <a:noFill/>
        </p:spPr>
        <p:txBody>
          <a:bodyPr wrap="square" rtlCol="0">
            <a:spAutoFit/>
          </a:bodyPr>
          <a:lstStyle/>
          <a:p>
            <a:pPr>
              <a:lnSpc>
                <a:spcPct val="150000"/>
              </a:lnSpc>
            </a:pPr>
            <a:r>
              <a:rPr kumimoji="1" lang="ja-JP" altLang="en-US" sz="2400" b="1" dirty="0"/>
              <a:t>③いきいき百歳体操の継続推進</a:t>
            </a:r>
            <a:endParaRPr kumimoji="1" lang="en-US" altLang="ja-JP" sz="2400" b="1" dirty="0"/>
          </a:p>
          <a:p>
            <a:pPr>
              <a:lnSpc>
                <a:spcPts val="2500"/>
              </a:lnSpc>
            </a:pPr>
            <a:r>
              <a:rPr kumimoji="1" lang="ja-JP" altLang="en-US" sz="2000" dirty="0"/>
              <a:t>　・今回の分析結果は、いきいき百歳体操の継続を強く後押しするエビデンスとなった。</a:t>
            </a:r>
            <a:endParaRPr kumimoji="1" lang="en-US" altLang="ja-JP" sz="2000" dirty="0"/>
          </a:p>
          <a:p>
            <a:pPr>
              <a:lnSpc>
                <a:spcPts val="2500"/>
              </a:lnSpc>
            </a:pPr>
            <a:r>
              <a:rPr kumimoji="1" lang="ja-JP" altLang="en-US" sz="2000" dirty="0"/>
              <a:t>　・通いの場への継続的な参加が、身体機能の維持や医療費等の抑制に寄与している可能性が示唆された。</a:t>
            </a:r>
            <a:endParaRPr kumimoji="1" lang="en-US" altLang="ja-JP" sz="2000" dirty="0"/>
          </a:p>
          <a:p>
            <a:pPr>
              <a:lnSpc>
                <a:spcPts val="2500"/>
              </a:lnSpc>
            </a:pPr>
            <a:r>
              <a:rPr kumimoji="1" lang="ja-JP" altLang="en-US" sz="2000" dirty="0"/>
              <a:t>　・今後は、体力測定や質問票の結果を活用し、悪化傾向にある人を早期に把握して個別支援につなげる</a:t>
            </a:r>
            <a:endParaRPr kumimoji="1" lang="en-US" altLang="ja-JP" sz="2000" dirty="0"/>
          </a:p>
          <a:p>
            <a:pPr>
              <a:lnSpc>
                <a:spcPts val="2500"/>
              </a:lnSpc>
            </a:pPr>
            <a:r>
              <a:rPr kumimoji="1" lang="ja-JP" altLang="en-US" sz="2000" dirty="0"/>
              <a:t>　  体制づくりが重要。</a:t>
            </a:r>
            <a:endParaRPr kumimoji="1" lang="en-US" altLang="ja-JP" sz="2000" dirty="0"/>
          </a:p>
          <a:p>
            <a:pPr>
              <a:lnSpc>
                <a:spcPts val="2500"/>
              </a:lnSpc>
            </a:pPr>
            <a:r>
              <a:rPr kumimoji="1" lang="ja-JP" altLang="en-US" sz="2000" dirty="0"/>
              <a:t>　・また、質問票・体力測定・医療介護データを組み合わせた評価を継続的に行い、事業の改善や効果検証に　</a:t>
            </a:r>
            <a:endParaRPr kumimoji="1" lang="en-US" altLang="ja-JP" sz="2000" dirty="0"/>
          </a:p>
          <a:p>
            <a:pPr>
              <a:lnSpc>
                <a:spcPts val="2500"/>
              </a:lnSpc>
            </a:pPr>
            <a:r>
              <a:rPr kumimoji="1" lang="ja-JP" altLang="en-US" sz="2000" dirty="0"/>
              <a:t> 　活かす仕組みを構築することで、通いの場の参加率向上や継続参加の推進につなげる。</a:t>
            </a:r>
          </a:p>
          <a:p>
            <a:pPr>
              <a:lnSpc>
                <a:spcPts val="2500"/>
              </a:lnSpc>
            </a:pPr>
            <a:endParaRPr kumimoji="1" lang="en-US" altLang="ja-JP" sz="2000" dirty="0"/>
          </a:p>
        </p:txBody>
      </p:sp>
      <p:pic>
        <p:nvPicPr>
          <p:cNvPr id="17" name="図 16">
            <a:extLst>
              <a:ext uri="{FF2B5EF4-FFF2-40B4-BE49-F238E27FC236}">
                <a16:creationId xmlns:a16="http://schemas.microsoft.com/office/drawing/2014/main" id="{B93CAF98-8C25-6D84-E8A0-2FAC4195878F}"/>
              </a:ext>
            </a:extLst>
          </p:cNvPr>
          <p:cNvPicPr>
            <a:picLocks noChangeAspect="1"/>
          </p:cNvPicPr>
          <p:nvPr/>
        </p:nvPicPr>
        <p:blipFill>
          <a:blip r:embed="rId3"/>
          <a:stretch>
            <a:fillRect/>
          </a:stretch>
        </p:blipFill>
        <p:spPr>
          <a:xfrm>
            <a:off x="4752934" y="2577777"/>
            <a:ext cx="689594" cy="689594"/>
          </a:xfrm>
          <a:prstGeom prst="rect">
            <a:avLst/>
          </a:prstGeom>
        </p:spPr>
      </p:pic>
      <p:pic>
        <p:nvPicPr>
          <p:cNvPr id="18" name="図 17">
            <a:extLst>
              <a:ext uri="{FF2B5EF4-FFF2-40B4-BE49-F238E27FC236}">
                <a16:creationId xmlns:a16="http://schemas.microsoft.com/office/drawing/2014/main" id="{6FBFB588-80EE-FDD9-05BA-9F4A41BE41D2}"/>
              </a:ext>
            </a:extLst>
          </p:cNvPr>
          <p:cNvPicPr>
            <a:picLocks noChangeAspect="1"/>
          </p:cNvPicPr>
          <p:nvPr/>
        </p:nvPicPr>
        <p:blipFill>
          <a:blip r:embed="rId4"/>
          <a:stretch>
            <a:fillRect/>
          </a:stretch>
        </p:blipFill>
        <p:spPr>
          <a:xfrm>
            <a:off x="4725169" y="3937198"/>
            <a:ext cx="484317" cy="591532"/>
          </a:xfrm>
          <a:prstGeom prst="rect">
            <a:avLst/>
          </a:prstGeom>
        </p:spPr>
      </p:pic>
      <p:pic>
        <p:nvPicPr>
          <p:cNvPr id="19" name="図 18">
            <a:extLst>
              <a:ext uri="{FF2B5EF4-FFF2-40B4-BE49-F238E27FC236}">
                <a16:creationId xmlns:a16="http://schemas.microsoft.com/office/drawing/2014/main" id="{C108E737-69F3-5702-B8DD-9994ECD7698F}"/>
              </a:ext>
            </a:extLst>
          </p:cNvPr>
          <p:cNvPicPr>
            <a:picLocks noChangeAspect="1"/>
          </p:cNvPicPr>
          <p:nvPr/>
        </p:nvPicPr>
        <p:blipFill>
          <a:blip r:embed="rId5"/>
          <a:stretch>
            <a:fillRect/>
          </a:stretch>
        </p:blipFill>
        <p:spPr>
          <a:xfrm>
            <a:off x="5244304" y="3957423"/>
            <a:ext cx="484317" cy="580020"/>
          </a:xfrm>
          <a:prstGeom prst="rect">
            <a:avLst/>
          </a:prstGeom>
        </p:spPr>
      </p:pic>
    </p:spTree>
    <p:extLst>
      <p:ext uri="{BB962C8B-B14F-4D97-AF65-F5344CB8AC3E}">
        <p14:creationId xmlns:p14="http://schemas.microsoft.com/office/powerpoint/2010/main" val="2621063970"/>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972</TotalTime>
  <Words>390</Words>
  <Application>Microsoft Office PowerPoint</Application>
  <PresentationFormat>ワイド画面</PresentationFormat>
  <Paragraphs>32</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CIDFont+F1</vt:lpstr>
      <vt:lpstr>游ゴシック</vt:lpstr>
      <vt:lpstr>Calibri</vt:lpstr>
      <vt:lpstr>Calibri Light</vt:lpstr>
      <vt:lpstr>レトロスペクト</vt:lpstr>
      <vt:lpstr>PowerPoint プレゼンテーション</vt:lpstr>
      <vt:lpstr>PowerPoint プレゼンテーション</vt:lpstr>
    </vt:vector>
  </TitlesOfParts>
  <Company>兵庫県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洲本市における 糖尿病性腎症重症化予防の取組 ～関係機関と連携した取組を通じて～</dc:title>
  <dc:creator>細見　友希</dc:creator>
  <cp:lastModifiedBy>吉田　典子</cp:lastModifiedBy>
  <cp:revision>83</cp:revision>
  <cp:lastPrinted>2026-06-10T11:44:27Z</cp:lastPrinted>
  <dcterms:created xsi:type="dcterms:W3CDTF">2022-07-24T23:30:23Z</dcterms:created>
  <dcterms:modified xsi:type="dcterms:W3CDTF">2026-06-10T23:55:53Z</dcterms:modified>
</cp:coreProperties>
</file>